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30" r:id="rId19"/>
    <p:sldId id="329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86106" autoAdjust="0"/>
  </p:normalViewPr>
  <p:slideViewPr>
    <p:cSldViewPr>
      <p:cViewPr>
        <p:scale>
          <a:sx n="66" d="100"/>
          <a:sy n="66" d="100"/>
        </p:scale>
        <p:origin x="-6648" y="-2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86416858607921"/>
          <c:y val="0.0963228195600876"/>
          <c:w val="0.724809412710757"/>
          <c:h val="0.884061080546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0.0392279580619336"/>
                  <c:y val="-0.106371411406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114907049274021"/>
                  <c:y val="0.0438040320622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48593512519227"/>
                  <c:y val="0.015124348323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396727826346901"/>
                  <c:y val="0.156694009307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141223569660645"/>
                  <c:y val="-0.0197534636069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локальные</c:v>
                </c:pt>
                <c:pt idx="1">
                  <c:v>малолокальные</c:v>
                </c:pt>
                <c:pt idx="2">
                  <c:v>региональные </c:v>
                </c:pt>
                <c:pt idx="3">
                  <c:v>федеральные</c:v>
                </c:pt>
                <c:pt idx="4">
                  <c:v>одиночные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29.0</c:v>
                </c:pt>
                <c:pt idx="1">
                  <c:v>20.0</c:v>
                </c:pt>
                <c:pt idx="2">
                  <c:v>9.0</c:v>
                </c:pt>
                <c:pt idx="3">
                  <c:v>25.0</c:v>
                </c:pt>
                <c:pt idx="4">
                  <c:v>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97061019459196"/>
          <c:y val="0.0574608773628327"/>
          <c:w val="0.665000497402227"/>
          <c:h val="0.9349804386814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068448285692044"/>
                  <c:y val="0.10695718152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09090393274996"/>
                  <c:y val="-0.0695335198445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4594694531823"/>
                  <c:y val="-0.0653098729770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фармпрепараты</c:v>
                </c:pt>
                <c:pt idx="1">
                  <c:v>БАДы</c:v>
                </c:pt>
                <c:pt idx="2">
                  <c:v>проч.ассортимент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73.7</c:v>
                </c:pt>
                <c:pt idx="1">
                  <c:v>22.0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 sz="1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"/>
          </c:dPt>
          <c:dPt>
            <c:idx val="1"/>
            <c:bubble3D val="0"/>
            <c:explosion val="1"/>
          </c:dPt>
          <c:dLbls>
            <c:dLbl>
              <c:idx val="0"/>
              <c:layout>
                <c:manualLayout>
                  <c:x val="0.0564738353018373"/>
                  <c:y val="-0.0158196358267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303149606299213"/>
                  <c:y val="0.0193540846456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ОТС</c:v>
                </c:pt>
                <c:pt idx="1">
                  <c:v>Rx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67.0</c:v>
                </c:pt>
                <c:pt idx="1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2876081401583"/>
          <c:y val="0.364237223729073"/>
          <c:w val="0.173446307898156"/>
          <c:h val="0.331883337328726"/>
        </c:manualLayout>
      </c:layout>
      <c:overlay val="0"/>
      <c:txPr>
        <a:bodyPr/>
        <a:lstStyle/>
        <a:p>
          <a:pPr>
            <a:defRPr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ADE0-23E7-4641-9BDD-A4EB2AB839CB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B4FAC-9E44-4631-8AEC-704CCC698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коллеги, дамы и господа!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4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Интересная ситуация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диджитализацией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аптечных продаж сложилась в Великобритании: в аптеке на каждого клиента заводится файл, где указываются личные данные, наличие аллергий и противопоказаний, контакты лечащего врача и т. д., а также устанавливаются фармацевтические торговые устройства, которые обеспечивают связь с личным врачом в его рабочее время, для подбора нужного лекарства, выдачи рецепта он-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 Франции, к примеру,  ввели «фармацевтическое досье»: по согласию пациента аптека имеет доступ к его истории болезни на протяжении четырех месяцев для корректировки подбора препарата, который контролируется врачом дистанционно из клиники.  В Нидерландах также внедряется система интеграции баз данных фармацевта и врача для более полного оказания услуг пациенту. Все эти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новшества с успехом могут быть востребованы и у нас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3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Сл.11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что в России? В Российской Федерации еще 2012 году создана и запущена в работу Единая медицинская информационно-аналитическая система (ЕМИАС). Кроме того, согласно закона о телемедицине, о котором мы говорили ранее, предусматривается создание Единой государственной информационной системы в сфере здравоохранения, в ней будут содержаться данные персонифицированного учета и федеральных регистров в сфере здравоохранения, сведения 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медорганизациях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медицинской документации, данные об организации оказания высокотехнологичной медпомощи, обеспечении граждан льготными лекарствами и др. Единая система будет обеспечивать возможность предоставления гражданам услуг в сфере здравоохранения в электронной форме через Единый портал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госуслуг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Вероятно, основные компоненты ее будут размещены на базе действующей ЕМИАС. Одним из направлений функционирования  этой системы будет разработка сегмента, позволяющего обеспечить возможность выписки «цифрового рецепта» конкретным врачом, передача его дистанционным способом в аптеку, обеспечение учета отпуска лекарственного средства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конкретному пациенту с конкретным диагнозом.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этой связи, становится актуальным вопрос криптографической защиты «цифровой подписи» врача, обеспечения безопасности передачи «цифрового рецепта» от врача – в аптеку, а также сохранения персональных данных пациента на госпитальном и аптечном этапах. Кроме того, цифровые технологии во  врачебно-аптечном взаимодействии позволят обеспечить  дистанционный обмен медицинскими данными и выписанными рецептами между странами и континентами.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3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Сл.13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Важным условием для обеспечения качества фармацевтической продукции, реализуемой в аптечной сети, является наличие на препарате особой маркировки, свидетельствующей об оригинальности препарата. Таким маркером может быть электронный «чип», поставляемый в аптеку вместе с лекарственным средством. Подобная практика в России уже реализована с внедрением электронной системы контроля за алкогольной продукцией, что позволило в разы снизить количество реализуемого алкогольного контрафакта. Для этой цели необходимо создание Единого федерального электронного лекарственного реестра – информационного ресурса, к которому подключены  производители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фармпродукции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врачи,  аптеки, а также  потребители медицинских и аптечных услуг, которые в реальном режиме времени могут проверить подлинность каждой конкретной упаковки лекарственного средства. Справедливости ради можно сказать, что уже сейчас те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фармпроизводители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уже маркируют свои препараты, могут отправить данные о лекарстве в электронный сервис «ИС Маркировка», оператором которой является Федеральная налоговая служба.  Пациенты уже сейчас могут найти нужно лекарство, проверить его подлинность.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17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 о трендах развития цифровой фармацевтики, цифрового назначения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лекарственных препаратов, мы позволим себе представить высокому собранию некий алгоритм данного процесса, который изображен на слайдах.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внедрением Единой государственной информационной системы в сфере здравоохранения и все необходимых для ее работы компонентов, включая сегменты «цифрового рецепта», станет актуальным вопрос регистрации врачей и аптечных работников в рамках системы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сертификция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оригинальных «цифровых подписей». Подобная практика имеет место быть при, например,  оформлении заявок на участие в государственных тендерах – здесь каждая организация, участвующая в этом процессе проходит специфическую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сертификаионную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процедуру в специальных уполномоченных центрах сертификации. Аналогичный пример может быть приведен в отношении системы «банк-клиент» в банковской сфере,  где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криптологический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идентификационный ключ – основа работы этой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9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Сл.15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Естественно, сертификационную «цифровую печать» должно иметь и лечебное учреждение, от имени которого врач выписывает цифровой рецепт. Независимо от формы собственности лечебного учреждения, а в случае, если врач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пролицензирован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индивидуальный предприниматель, ведущий, допустим, только консультативный прием, все цифровые компоненты должны предоставляться только сертифицированным учреждением, входящим в Единую информационную систему. Естественно, сертификационную «цифровую печать» должно иметь и лечебное учреждение, от имени которого врач выписывает цифровой рецепт. Независимо от формы собственности лечебного учреждения, а в случае, если врач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пролицензирован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индивидуальный предприниматель, ведущий, допустим, только консультативный прием, все цифровые компоненты должны предоставляться только сертифицированным учреждением, входящим в Единую информационную систему.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1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Сделав назначение в электронной карте больного, врач выписывает электронный рецепт, скрепляет его электронной цифровой подписью и по телекоммуникационным каналам направляет  его в аптеку  по месту жительства пациента или по тому адресу, который укажет сам пациент, например в другой город. Понятно, что аптечное учреждение должно входить в Единую информационную систему, которая в автоматическом режиме проверяет реквизиты врача, лечебного учреждения, аптеки, годность их идентификационных и сертификационных ключей и дает разрешение фармацевту или провизору на отпуск соответствующего лекарственного средства пациенту. В случае ошибки при назначении препарата, например иной дозы или кратности приема препарата, система должна оперативно предупредить как врача, так и провизора об ошибке и ее исключении. При этом, система в формате «обратной связи» информирует врача о том, что рецепт аптекой принят и отпущен пациенту. Аналогичную информацию получает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фармпроизводитель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лекарственного средства. Данные о реализованном рецепте автоматически фиксируются в электронной медицинской карте пациента. Кроме того, аналогичную информацию получает и страховая компания, в случае оплаты ей услуг ОМС.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4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Сл.17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Оценивая перспективы цифрового взаимодействия в формате «врач-аптека», необходимо учитывать коммуникационные возможности работы медицинского специалиста в формате «врач-пациент». Учет отпуска из аптеки конкретного лекарства конкретному пациенту должен сопровождаться контролем со стороны врача за правильностью и кратностью приема препарата. В этом случае, целесообразно рассматривать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так.наз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«облачные платформы»  и современные мобильные приложения, которые позволяют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состояние пациента и прием им лекарственных средств, назначенных врачом. Такая практика широко используется за рубежом. Так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-компания 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объявила о партнерском соглашении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транснснациональной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фармацевтической корпорацией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Novartis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целью которого является разработка подключаемой к сети версии ингалятора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Breezhaler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предназначен для людей с хронической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обструктивной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болезнью легких.  Фирма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Otsuka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Pharmaceutical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начала сотрудничать с фирмой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Proteus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 проектом одобренного FDA набора таблеток, которые содержат и лекарство, и цифровой сенсор. Таким образом, в настоящее время уже стало общим явлением, когда технологические компании усиливают свое сотрудничество с фармацевтическими фирмами, с тем чтобы придать новый импульс производству и распространению носимых устройств и мобильных медицинских приборов, которые могут контролировать доставку и действие лекарств в организме пациентов. Наличие «обратной связи» в формате «аптека-пациент» крайне необходимо, поскольку  аптека может предоставить пациенту телемедицинский терминал для связи с доктором, если у него возникли какие-либо сомнения в выписанном препарате. Конечно, мобильные облачные приложения полностью решают эту задачу, однако и у пациента и у фармацевта должны быть телекоммуникационные возможности экстренной связи с врачом.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98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Сл.18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хотели бы подчеркнуть, что сегодня информационный медицинский рынок представлен многочисленными компаниями, которые предлагают различные технологические решения, на разных платформах. В этом многообразии программ и продуктов кроется одна негативная тенденция, связанная с их глобальной совместимостью друг с другом. Если мы говорим о единой федеральной информационной системе по здравоохранению, развитию телемедицины как медицинского направления, необходимо обеспечить унификацию цифрового медицинского пространства. Все программные и технические комплексы должны быть унифицированы и совместимы с Единой системой и интегрированы в нее. Необходим общий цифровой стандарт, это базисное условие для реализации информатизации здравоохранения.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99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Рассматривая различные аспекты цифрового взаимодействия между различными субъектами медико-диагностической</a:t>
            </a:r>
            <a:r>
              <a:rPr lang="ru-RU" baseline="0" dirty="0" smtClean="0"/>
              <a:t> и аптечной сферами современного здравоохранения, не лишним будет упомянуть о возможности максимального приближения потребителя </a:t>
            </a:r>
            <a:r>
              <a:rPr lang="ru-RU" baseline="0" dirty="0" err="1" smtClean="0"/>
              <a:t>фармпродукции</a:t>
            </a:r>
            <a:r>
              <a:rPr lang="ru-RU" baseline="0" dirty="0" smtClean="0"/>
              <a:t> к аптечной сети. Речь идет, в первую очередь, о дистанционной доставке лекарств пациенту с использованием современных систем </a:t>
            </a:r>
            <a:r>
              <a:rPr lang="ru-RU" baseline="0" dirty="0" err="1" smtClean="0"/>
              <a:t>геопозиционирования</a:t>
            </a:r>
            <a:r>
              <a:rPr lang="ru-RU" baseline="0" dirty="0" smtClean="0"/>
              <a:t> – ГЛОНАСС в частности,  и мобильных независимых средств доставки – летательных беспилотных аппаратов – </a:t>
            </a:r>
            <a:r>
              <a:rPr lang="ru-RU" baseline="0" dirty="0" err="1" smtClean="0"/>
              <a:t>дронов</a:t>
            </a:r>
            <a:r>
              <a:rPr lang="ru-RU" baseline="0" dirty="0" smtClean="0"/>
              <a:t>, радиоуправляемых  движущихся средств... С учетом огромных, по сравнению с другими странами, расстояний в России, такая форма лекарственного обеспечения – доставка в отдаленные населенные пункты лекарств и иной </a:t>
            </a:r>
            <a:r>
              <a:rPr lang="ru-RU" baseline="0" dirty="0" err="1" smtClean="0"/>
              <a:t>парафармацевтической</a:t>
            </a:r>
            <a:r>
              <a:rPr lang="ru-RU" baseline="0" dirty="0" smtClean="0"/>
              <a:t> продукции, была бы очень востребована. Наличие в Единой  информационной системы позволило бы решить эту задачу в кратчайшие сроки. Именно такой канал </a:t>
            </a:r>
            <a:r>
              <a:rPr lang="ru-RU" baseline="0" dirty="0" err="1" smtClean="0"/>
              <a:t>дистрибьюции</a:t>
            </a:r>
            <a:r>
              <a:rPr lang="ru-RU" baseline="0" dirty="0" smtClean="0"/>
              <a:t> фармацевтической продукции через систему взаимодействия  «врач-аптека-пациент», с применением </a:t>
            </a:r>
            <a:r>
              <a:rPr lang="ru-RU" baseline="0" dirty="0" err="1" smtClean="0"/>
              <a:t>геопозиционных</a:t>
            </a:r>
            <a:r>
              <a:rPr lang="ru-RU" baseline="0" dirty="0" smtClean="0"/>
              <a:t> технологий,  представляется нам одним из наиболее </a:t>
            </a:r>
            <a:r>
              <a:rPr lang="ru-RU" baseline="0" smtClean="0"/>
              <a:t>перспективных направлений </a:t>
            </a:r>
            <a:r>
              <a:rPr lang="ru-RU" baseline="0" dirty="0" smtClean="0"/>
              <a:t>развития здравоохранения в целом.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2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Сл.19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обсуждения вопроса лекарственного обеспечения больного в условиях цифровой медицины, мы задались вопросом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том, какие преимущества дает внедрение «цифровых рецептов»… Эти преимущества очевидны.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9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Сл2.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сегодняшний день аптечная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-проводящая сеть в России представлена примерно 70 тыс. (семьюдесятью тысячами) аптечными учреждениями, из которых на долю  локальных аптечных сетей приходится 29%,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малолокальные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- 20%, на региональные — 9%, на федеральные — 25%  и  на одиночные аптеки — 17%.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47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Сл.20 </a:t>
            </a:r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Сл.3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оборот в аптеках - 73,7% делают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фармпрепараты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22% 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БАДы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4,3% - прочий ассортимент. При этом вклад государства  на закупку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лексредств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составляет порядка 30%, из них примерно 15% идёт на лекарственное обеспечение льготников, 10% - на обслуживание клиник  и стационаров ,остальные 45% трат на лекарства берут на себя сами потребители. Наблюдаемое нами восстановление рынка после кризиса последних лет свидетельствует о том, что потребление лекарств в России растет, а в отрасли наметилась тенденция к слиянию и укрупнению аптечных образований: по нашему мнению в ближайшей перспективе концентрация в аптечной рознице увеличится в разы и значительную долю рынка, примерно 60%  будут контролировать всего 15-20 аптечных сетей.  Доля же одиночных аптек будет неуклонно снижаться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2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развитием эры цифровых технологий в здравоохранении формируется новая парадигма современной медицины: уход от трудоемкой «бумажной» работы и замена ее электронной документацией,  автоматизация диагностических процедур, обеспечение дистанционной записи на прием к врачу. А вступившие с 1 января  Федеральный закон "О внесении изменений в отдельные законодательные акты Российской Федерации по вопросам применения информационных технологий в сфере охраны здоровья", в просторечье  - закон о телемедицине, открывает поистине безграничные возможности для развития и совершенствования медицинской помощи населению.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6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Сл.5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важнейших положений вышеуказанного закона является возможность выдачи электронных рецептов на лекарственные препараты – эта норма позволяет осуществлять дистанционное взаимодействия в системе «врач-пациент-аптека», что в конечном счете обеспечит более равномерное распределение лекарственных средств, назначаемых врачом конкретному пациенту для лечения конкретной патологии.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8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Сл.6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секрет, что отпуск безрецептурных препаратов, так называемых ОТС ( 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-си - от англ.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является одним из ключевых факторов прибыли аптечных учреждений. Препараты безрецептурного отпуска – это обширная группа лекарств, которые пациент может купить для самолечения в аптеке без рецепта врача, они поступают к больному непосредственно из рук провизора, минуя врача. Соотношение объемов продаж препаратов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берецептурного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(ОТС) и рецептурного отпуска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представлены на этом слайде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3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Безконтрольная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сути,  продажа ОТС препаратов, в группу которых куда входят сильнодействующие средства – анальгетики, противовирусные и противомикробные препараты, антациды, иммуномодуляторы,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анстисептические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средства и т.д., все это привело к тому, что уровень самолечения граждан, без участия врача – специалиста, возрос в разы и принял характер национальной эпидемии… Среди ОТС-препаратов достаточное количество лекарств, способных оказать значительное побочное действие, особенно при нерациональном применении. Распространению этого явления способствуют телепередачи о здоровье, сайты и ссылки в Интернете, где подробно описываются не только симптомы заболеваний но и способы их лечения на дому. На основе анализа 40 научных  исследований проведенных в разных странах и посвященных самолечению, выделено  10 наиболее распространенных состояний, которые лечатся с помощью безрецептурных препаратов. Они представлены на этом слайде.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7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Сл.8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Особую тревогу вызывает факт продажи аптечными работниками –- антибиотиков и иных противомикробных средств без рецепта врача, несмотря на вступивший в силу с 1-го марта 2017 приказ Минздрава № 647н «Об утверждении Правил надлежащей аптечной практики лекарственных препаратов для медицинского применения», регламентирующий отпуск антибиотиков и других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лексредств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включая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антигипертензивные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гормональные, некоторые обезболивающие, психотропные и другие сильнодействующие препараты. Нередки еще случаи, когда провизор или фармацевт рекомендует пациенту купить в аптеке тот или иной препарат…. Понять экономическую логику аптекаря несложно, но следует признать, что применение данных препаратов без назначения врача приводит к серьезным последствиям для здоровья пациента.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нарушение действующего положения и продажу антибиотика без рецепта предполагаются следующие штрафы: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физлица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от 5.000 — 10.000 рублей;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должностного лица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20.000 — 30.000 рублей;</a:t>
            </a: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юрлица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100.000 — 150.000 рублей.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серьезным наказанием за продажу антибиотиков без рецептурного бланка может стать приостановка деятельности аптеки на 3 месяца.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продажи антибиотиков по рецепту, в аптеке также нельзя будет купить без соответствующего подтверждения — сиропы и настойки, содержащие этиловый спирт больше 15%, и не больше 2-х упаковок в одни руки. А также антипсихотические препараты, психотропные, ампульные, гормональные, от артериального давления, некоторые обезболивающие и другие.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3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Сл.9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что за рубежом?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американскому законодательству, продажа большинства лекарств возможна лишь при предъявлении рецепта, получить который можно на приеме у врача. В странах Евросоюза продажа антибиотиков и других сильнодействующих препаратов возможно также только по рецепту врача. Самими строгими правилами отпуска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лексредств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славится Норвегия – здесь практически все препараты, а также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БАДы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ряд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парафармацевтических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товаров  отпускаются исключительно по рецепту. Такая же практика и в Южной Корее и в Японии.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информационных цифровых технологий за рубежом позволяет обеспечить определенный прорыв в формате взаимодействия врач-клиника-пациент-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апиека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Так, согласно американской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иноформационной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(EHR), все данные о пациентах, их диагнозах и выписанных рецептах заносятся в единую базу данных, что позволяет в реальном времени отслеживать как отпуск лекарства по рецепту, так и выполнение назначений врача, за счет постоянного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пациента, в том числе на основе мобильных и облачных приложений. Аналогичные модели действуют и в других странах Европы и Азии. Например, 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Teradata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работают в 300 госпиталях и медицинских центрах США, в Австралии, в Канаде, в Германии. Таким образом, в развитых государствах Запада дистанционная выписка рецептов и контроль их отпуска пациенту – реалии сегодняшнего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B4FAC-9E44-4631-8AEC-704CCC698F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9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65FC3B-66F4-4886-BC3C-825297A12225}" type="datetimeFigureOut">
              <a:rPr lang="ru-RU" smtClean="0"/>
              <a:pPr/>
              <a:t>06.03.18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57F6F6-62BF-484F-9D72-55CB37F7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69976" y="5805264"/>
            <a:ext cx="5580112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Муслимов Муслим, к.м.н.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461" y="160338"/>
            <a:ext cx="8568952" cy="144016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ЦИФРОВОЕ НАЗНАЧЕНИЕ И КУРАЦИЯ ЛЕКАРСТВЕННЫХ СРЕДСТВ</a:t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78335"/>
            <a:ext cx="6048672" cy="42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7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451404" cy="2448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71" y="4252274"/>
            <a:ext cx="4673573" cy="2627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1" y="404664"/>
            <a:ext cx="894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ЦИФРОВЫЕ АПТЕЧНЫЕ ПРОДАЖИ В ВЕЛИКОБРИТАНИИ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7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13" y="0"/>
            <a:ext cx="5260640" cy="4509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" y="4293096"/>
            <a:ext cx="4549388" cy="2564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548680"/>
            <a:ext cx="3600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ЕДИНАЯ МЕДИЦИНСКАЯ ИНФОРМАЦИОННО-АНАЛИТИЧЕСКАЯ СИСТЕМА (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ЕМИАС)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39" y="4509120"/>
            <a:ext cx="3066006" cy="2221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19045" y="5452437"/>
            <a:ext cx="1567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рецепт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354" y="37170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-Token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электронный ключ цифровой подписи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6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52" y="4437112"/>
            <a:ext cx="3504948" cy="2338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МАРКИРОВКА ПРЕПАРАТА «ЧИПОМ» – РЕАЛЬНОСТЬ НАШЕГО ВРЕМЕНИ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5171508" cy="28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1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5557"/>
          <a:stretch/>
        </p:blipFill>
        <p:spPr>
          <a:xfrm>
            <a:off x="0" y="2714240"/>
            <a:ext cx="6946010" cy="4027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0"/>
            <a:ext cx="3275856" cy="2456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722" y="26064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ЕДИНАЯ  ГОСУДАРСТВЕННАЯ ИНФОРМАЦИОННАЯ СИСТЕМА В СФЕРЕ ЗДРАВООХРАНЕНИЯ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9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436"/>
            <a:ext cx="8964488" cy="54099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36022"/>
            <a:ext cx="741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СТРУКТУРНАЯ СХЕМА РАБОТЫ УДОСТОВЕРЯЮЩЕГО ЦЕНТРА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4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 b="11969"/>
          <a:stretch/>
        </p:blipFill>
        <p:spPr>
          <a:xfrm>
            <a:off x="1126" y="0"/>
            <a:ext cx="914287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7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" y="3717032"/>
            <a:ext cx="4681745" cy="312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16024"/>
            <a:ext cx="6156177" cy="3573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78" y="3918655"/>
            <a:ext cx="3341966" cy="2613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421" y="937466"/>
            <a:ext cx="342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МОБИЛЬНЫЕ И ОБЛАЧНЫЕ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РЕШЕНИЯ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1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46"/>
            <a:ext cx="9144000" cy="56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4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398"/>
            <a:ext cx="3737034" cy="2809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0" y="3267531"/>
            <a:ext cx="4211960" cy="2809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5"/>
            <a:ext cx="4245496" cy="2550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771535"/>
            <a:ext cx="4736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ДИСТАНЦИОННАЯ ДОСТАВКА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ЛЕКАРСТВ НА ОСНОВЕ ТЕХНОЛОГИЙ 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ГЕОПОЗИЦИОНИРОВАНИЯ – ГЛОБАЛЬНЫЙ 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ТРЕНД РАЗВИТИЯ АПТЕЧНОЙ </a:t>
            </a:r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ТОВАРОПРОВОДЯЩЕЙ СЕТИ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4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" b="11283"/>
          <a:stretch/>
        </p:blipFill>
        <p:spPr>
          <a:xfrm>
            <a:off x="2682" y="836712"/>
            <a:ext cx="8926286" cy="54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3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8091224"/>
              </p:ext>
            </p:extLst>
          </p:nvPr>
        </p:nvGraphicFramePr>
        <p:xfrm>
          <a:off x="899592" y="1772816"/>
          <a:ext cx="7560840" cy="448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332656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АПТЕЧНЫХ УЧРЕЖДЕНИЙ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3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08912" cy="17281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БЛАГОДАРЮ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61081264"/>
              </p:ext>
            </p:extLst>
          </p:nvPr>
        </p:nvGraphicFramePr>
        <p:xfrm>
          <a:off x="755576" y="1412776"/>
          <a:ext cx="78005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33265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ОСНОВНОЙ ОБОРОТ АПТЕЧНОЙ      ТОВАРО-ПРОВОДЯЩЕЙ СЕТИ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137" y="1714743"/>
            <a:ext cx="828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 июля 2017 г. N 242-ФЗ </a:t>
            </a:r>
            <a:endParaRPr lang="ru-RU" sz="1600" b="1" cap="all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в отдельные законодательные акты Российской Федерации по вопросам применения информационных технологий в сфере охраны здоровья"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723462"/>
            <a:ext cx="987659" cy="987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228803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 «О ТЕЛЕМЕДИЦИНЕ»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37" y="2924944"/>
            <a:ext cx="82809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телемедицинские консультации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консилиумы;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медицинское наблюдение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состоянием здоровья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пациента;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электронном виде ряда медицинских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медицинское вмешательство или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 в электронном виде;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«электронной истории болезни» 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Единой государственной информационной системы в сфере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здравоохранения: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 будут содержаться данные персонифицированного учета и федеральных регистров в сфере здравоохранения, сведения о </a:t>
            </a:r>
            <a:r>
              <a:rPr lang="ru-RU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медорганизациях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медицинской документации, данные об организации оказания высокотехнологичной медпомощи, обеспечении граждан льготными лекарствами и др.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будет обеспечивать возможность предоставления гражданам услуг в сфере здравоохранения в электронной форме через Единый портал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7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908720"/>
            <a:ext cx="9153728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81081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«ЦИФРОВОЙ РЕЦЕПТ»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Муслим\Desktop\Татьяна\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61" y="1056003"/>
            <a:ext cx="4559239" cy="580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6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СООТНОШЕНИЕ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НАТУРАЛЬНЫХ ОБЪЕМОВ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ПРОДАЖ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ПРЕПАРАТОВ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РЕЦЕПТУРНОГО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Rx)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БЕЗРЕЦЕПТУРНОГО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(OTC)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ОТПУСКА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КОММЕРЧЕСКОМ АПТЕЧНОМ РЫНКЕ РОССИИ в 2017 г.</a:t>
            </a:r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28275062"/>
              </p:ext>
            </p:extLst>
          </p:nvPr>
        </p:nvGraphicFramePr>
        <p:xfrm>
          <a:off x="611560" y="1484784"/>
          <a:ext cx="8280920" cy="477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1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НАИБОЛЕЕ РАСПРОСТРАНЕННЫХ СОСТОЯНИЙ, КОТОРЫЕ ЛЕЧАТСЯ САМОЛЕЧЕНИЕМ С ПОМОЩЬЮ БЕЗРЕЦЕПТУРНЫХ ПРЕПАРАТОВ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301131"/>
            <a:ext cx="5256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головная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кашель;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простуда;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боли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горле;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расстройство желудка;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запоры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диарея;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угревая сыпь;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мышечные боли;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порезы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ссадины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58" y="2852936"/>
            <a:ext cx="44759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1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ШТРАФНЫЕ САНКЦИИ, ПРЕДУСМОТРЕННЫЕ ЗА  НАРУШЕНИЕ ДЕЙСТВУЮЩЕГО ПОЛОЖЕНИЯ И ПРОДАЖУ АНТИБИОТИКА БЕЗ РЕЦЕПТА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4784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физлица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5.000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10.000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должностного лица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20.000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 рублей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юрлица</a:t>
            </a: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100.000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150.000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982"/>
            <a:ext cx="4187180" cy="27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4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43" y="4437112"/>
            <a:ext cx="4220057" cy="2410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188640"/>
            <a:ext cx="606324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6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888</TotalTime>
  <Words>2932</Words>
  <Application>Microsoft Macintosh PowerPoint</Application>
  <PresentationFormat>Экран (4:3)</PresentationFormat>
  <Paragraphs>110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ЦИФРОВОЕ НАЗНАЧЕНИЕ И КУРАЦИЯ ЛЕКАРСТВЕННЫХ СРЕДСТВ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МОЖЕТ ПОМОЧЬ ГОСУДАРСТВО ЧАСТНОМУ МЕДИЦИНСКОМУ БИЗНЕСУ  В РОССИИ?»</dc:title>
  <dc:creator>Пользователь</dc:creator>
  <cp:lastModifiedBy>Муслимов</cp:lastModifiedBy>
  <cp:revision>115</cp:revision>
  <dcterms:created xsi:type="dcterms:W3CDTF">2015-04-07T08:39:25Z</dcterms:created>
  <dcterms:modified xsi:type="dcterms:W3CDTF">2018-03-06T06:40:30Z</dcterms:modified>
</cp:coreProperties>
</file>